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1" r:id="rId3"/>
    <p:sldId id="353" r:id="rId4"/>
    <p:sldId id="355" r:id="rId5"/>
    <p:sldId id="358" r:id="rId6"/>
    <p:sldId id="356" r:id="rId7"/>
    <p:sldId id="357" r:id="rId8"/>
    <p:sldId id="352" r:id="rId9"/>
    <p:sldId id="359" r:id="rId10"/>
    <p:sldId id="323" r:id="rId11"/>
    <p:sldId id="333" r:id="rId12"/>
    <p:sldId id="28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366"/>
    <a:srgbClr val="FF0000"/>
    <a:srgbClr val="15785B"/>
    <a:srgbClr val="1D278B"/>
    <a:srgbClr val="2634B4"/>
    <a:srgbClr val="002C37"/>
    <a:srgbClr val="0046AD"/>
    <a:srgbClr val="58AA44"/>
    <a:srgbClr val="4868B1"/>
    <a:srgbClr val="291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3FB4-8B86-407C-AFD6-2712314B38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EB02-D402-4AB4-9D41-74203A0A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054B-183A-456E-924E-E99EE5DE6CB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9AD1-B934-42D1-A885-6CDE2A635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3200400"/>
          </a:xfrm>
        </p:spPr>
        <p:txBody>
          <a:bodyPr>
            <a:noAutofit/>
          </a:bodyPr>
          <a:lstStyle/>
          <a:p>
            <a:r>
              <a:rPr lang="en-US" sz="6000" dirty="0"/>
              <a:t>Announcement</a:t>
            </a:r>
            <a:br>
              <a:rPr lang="en-US" sz="6000" dirty="0"/>
            </a:br>
            <a:r>
              <a:rPr lang="en-US" sz="6000" dirty="0"/>
              <a:t>August 26, 2018</a:t>
            </a:r>
          </a:p>
        </p:txBody>
      </p:sp>
    </p:spTree>
    <p:extLst>
      <p:ext uri="{BB962C8B-B14F-4D97-AF65-F5344CB8AC3E}">
        <p14:creationId xmlns:p14="http://schemas.microsoft.com/office/powerpoint/2010/main" val="154112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F40BA63-1CEF-4721-8DAB-8AA96454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2" y="381000"/>
            <a:ext cx="91455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1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charset="0"/>
              </a:rPr>
              <a:t>Bible Study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charset="0"/>
            </a:endParaRPr>
          </a:p>
          <a:p>
            <a:pPr algn="ctr"/>
            <a:r>
              <a:rPr lang="en-US" sz="6000" b="1" dirty="0">
                <a:solidFill>
                  <a:srgbClr val="0046AD"/>
                </a:solidFill>
                <a:latin typeface="Garamond Premr Pro" panose="02020402060506020403" pitchFamily="18" charset="0"/>
              </a:rPr>
              <a:t>The Gospel of St. John</a:t>
            </a:r>
            <a:endParaRPr lang="en-US" sz="6000" dirty="0">
              <a:solidFill>
                <a:srgbClr val="0046AD"/>
              </a:solidFill>
              <a:latin typeface="Garamond Premr Pro" panose="02020402060506020403" pitchFamily="18" charset="0"/>
            </a:endParaRPr>
          </a:p>
          <a:p>
            <a:r>
              <a:rPr lang="en-US" dirty="0"/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charset="0"/>
              </a:rPr>
              <a:t>Thursday evenings, 7:00—8:30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46AD"/>
              </a:solidFill>
              <a:latin typeface="Garamond Premr Pro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3A8D-EA58-48D6-8E49-8A62F69E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932" y="4795853"/>
            <a:ext cx="2768087" cy="20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F4430-79E1-4979-AD7F-F3A8A9F1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6324600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8E20D-F87B-4D90-AB5D-1C8109DFF297}"/>
              </a:ext>
            </a:extLst>
          </p:cNvPr>
          <p:cNvSpPr txBox="1"/>
          <p:nvPr/>
        </p:nvSpPr>
        <p:spPr>
          <a:xfrm>
            <a:off x="152400" y="3162300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15785B"/>
                </a:solidFill>
              </a:rPr>
              <a:t>Support the parish while you are </a:t>
            </a:r>
          </a:p>
          <a:p>
            <a:pPr algn="ctr"/>
            <a:r>
              <a:rPr lang="en-US" sz="4800" dirty="0">
                <a:solidFill>
                  <a:srgbClr val="15785B"/>
                </a:solidFill>
              </a:rPr>
              <a:t>away this summer.</a:t>
            </a:r>
          </a:p>
          <a:p>
            <a:pPr algn="ctr"/>
            <a:endParaRPr lang="en-US" sz="2800" dirty="0">
              <a:solidFill>
                <a:srgbClr val="15785B"/>
              </a:solidFill>
            </a:endParaRPr>
          </a:p>
          <a:p>
            <a:pPr algn="ctr"/>
            <a:r>
              <a:rPr lang="en-US" sz="4800" dirty="0">
                <a:solidFill>
                  <a:srgbClr val="15785B"/>
                </a:solidFill>
              </a:rPr>
              <a:t>Call the parish office for </a:t>
            </a:r>
          </a:p>
          <a:p>
            <a:pPr algn="ctr"/>
            <a:r>
              <a:rPr lang="en-US" sz="4800" dirty="0">
                <a:solidFill>
                  <a:srgbClr val="15785B"/>
                </a:solidFill>
              </a:rPr>
              <a:t>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6860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summer pictures">
            <a:extLst>
              <a:ext uri="{FF2B5EF4-FFF2-40B4-BE49-F238E27FC236}">
                <a16:creationId xmlns:a16="http://schemas.microsoft.com/office/drawing/2014/main" id="{4BC3B4F7-283D-4FCF-B827-9D58B77A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295400"/>
            <a:ext cx="82296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600" b="1" dirty="0">
                <a:ln w="38100">
                  <a:noFill/>
                </a:ln>
                <a:solidFill>
                  <a:srgbClr val="1D278B"/>
                </a:solidFill>
                <a:latin typeface="Adobe Devanagari" pitchFamily="18" charset="0"/>
                <a:cs typeface="Adobe Devanagari" pitchFamily="18" charset="0"/>
              </a:rPr>
              <a:t>Have a great week, and remember to lock your car doors!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30A75-FC5B-4D0D-A02C-B08D9713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5410200"/>
            <a:ext cx="434340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8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F922CC-0C7A-46D8-9523-912F66BA9262}"/>
              </a:ext>
            </a:extLst>
          </p:cNvPr>
          <p:cNvSpPr/>
          <p:nvPr/>
        </p:nvSpPr>
        <p:spPr>
          <a:xfrm>
            <a:off x="190500" y="966787"/>
            <a:ext cx="8763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>
                <a:solidFill>
                  <a:srgbClr val="0046AD"/>
                </a:solidFill>
                <a:latin typeface="Garamond Premr Pro" panose="02020402060506020403" pitchFamily="18" charset="0"/>
              </a:rPr>
              <a:t>Registration is underway for this </a:t>
            </a:r>
          </a:p>
          <a:p>
            <a:pPr algn="ctr"/>
            <a:r>
              <a:rPr lang="en-US" sz="4000" b="1" kern="1400" dirty="0">
                <a:solidFill>
                  <a:srgbClr val="0046AD"/>
                </a:solidFill>
                <a:latin typeface="Garamond Premr Pro" panose="02020402060506020403" pitchFamily="18" charset="0"/>
              </a:rPr>
              <a:t>year’s</a:t>
            </a:r>
            <a:r>
              <a:rPr lang="en-US" sz="4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kern="1400" dirty="0">
                <a:solidFill>
                  <a:srgbClr val="0046AD"/>
                </a:solidFill>
                <a:latin typeface="Garamond Premr Pro" panose="02020402060506020403" pitchFamily="18" charset="0"/>
              </a:rPr>
              <a:t>PREP classes</a:t>
            </a:r>
          </a:p>
          <a:p>
            <a:pPr algn="ctr"/>
            <a:endParaRPr lang="en-US" sz="4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kern="1400" dirty="0">
                <a:solidFill>
                  <a:srgbClr val="0046AD"/>
                </a:solidFill>
                <a:latin typeface="Times New Roman" panose="02020603050405020304" pitchFamily="18" charset="0"/>
              </a:rPr>
              <a:t>Register in the PREP office on </a:t>
            </a:r>
          </a:p>
          <a:p>
            <a:pPr algn="ctr"/>
            <a:r>
              <a:rPr lang="en-US" sz="4000" b="1" kern="1400" dirty="0">
                <a:solidFill>
                  <a:srgbClr val="0046AD"/>
                </a:solidFill>
                <a:latin typeface="Times New Roman" panose="02020603050405020304" pitchFamily="18" charset="0"/>
              </a:rPr>
              <a:t>Sunday, September 2 after all Masses</a:t>
            </a:r>
          </a:p>
          <a:p>
            <a:pPr algn="ctr"/>
            <a:endParaRPr lang="en-US" sz="4000" b="1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200" b="1" kern="1400" dirty="0">
                <a:solidFill>
                  <a:srgbClr val="0046AD"/>
                </a:solidFill>
                <a:latin typeface="Garamond Premr Pro" panose="02020402060506020403" pitchFamily="18" charset="0"/>
              </a:rPr>
              <a:t>Download the registration form </a:t>
            </a:r>
            <a:endParaRPr lang="en-US" sz="3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200" b="1" kern="1400" dirty="0">
                <a:solidFill>
                  <a:srgbClr val="0046AD"/>
                </a:solidFill>
                <a:latin typeface="Garamond Premr Pro" panose="02020402060506020403" pitchFamily="18" charset="0"/>
              </a:rPr>
              <a:t>at olqa.cc under ‘Faith Formation’</a:t>
            </a:r>
            <a:endParaRPr lang="en-US" sz="3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4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age result for youth group">
            <a:extLst>
              <a:ext uri="{FF2B5EF4-FFF2-40B4-BE49-F238E27FC236}">
                <a16:creationId xmlns:a16="http://schemas.microsoft.com/office/drawing/2014/main" id="{9A3072C6-8F49-4EF5-800C-3BEC710D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1161" b="-4918"/>
          <a:stretch>
            <a:fillRect/>
          </a:stretch>
        </p:blipFill>
        <p:spPr bwMode="auto">
          <a:xfrm>
            <a:off x="152400" y="152401"/>
            <a:ext cx="883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C886737F-9E1A-4A5F-914D-379FEC2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371600"/>
            <a:ext cx="9067800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COME JOIN OUR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YOUTH GROUP!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 are meeting  this Sunday evening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7:00 to 9:00 in Celebration Hall.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Bring a friend!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They don’t have to be Catholic to be involved.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Please see the bulletin for details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2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229EDAA-0B9D-478D-9AAD-57D2C9EC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5359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Interested in becoming Catholic?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Know anyone who is interested?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RCIA Classes will start September 10th!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See the bulletin for more information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5CB4AAFD-99F2-4440-BAE1-C4D64089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06" y="152400"/>
            <a:ext cx="4192588" cy="153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3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BEC7B78-1030-4DB8-8F4C-139DAE96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" y="685800"/>
            <a:ext cx="884078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Ladies of the parish!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You are invited to the Council of Catholic Women’s (CCW) Annual Potluck Dinner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Come discover what we are about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Tuesday, September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6:00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Celebration Hall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" panose="02020404030301010803" pitchFamily="18" charset="0"/>
              </a:rPr>
              <a:t>See the bulletin or the gift shop for details</a:t>
            </a:r>
            <a:endParaRPr kumimoji="0" lang="en-US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1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87E961B-2030-4B10-93CD-E7A3596B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51606"/>
            <a:ext cx="8915400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46AD"/>
              </a:solidFill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Our Lady Queen of the Apostles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Council 12376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  <a:cs typeface="Calibri" panose="020F0502020204030204" pitchFamily="34" charset="0"/>
              </a:rPr>
              <a:t>Scotch/Bourbon and Cigars for Vocation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A tasting FUNDRAISER FOR VOCATIONS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 WELLINGTON TRACE TAVERN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SATURDAY, SEPTEMBER 8,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7:00-9:00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See the bulletin for details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 Premr Pro" panose="02020402060506020403" pitchFamily="18" charset="0"/>
            </a:endParaRPr>
          </a:p>
        </p:txBody>
      </p:sp>
      <p:pic>
        <p:nvPicPr>
          <p:cNvPr id="1031" name="Picture 2" descr="kofc-logo-jpg">
            <a:extLst>
              <a:ext uri="{FF2B5EF4-FFF2-40B4-BE49-F238E27FC236}">
                <a16:creationId xmlns:a16="http://schemas.microsoft.com/office/drawing/2014/main" id="{A6E6B438-3F4A-47B8-BC83-5BAB7305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64723"/>
            <a:ext cx="1752600" cy="155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0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BE29D70-0FBA-4800-978A-DF5B6E213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001000" cy="52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4763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KNIGHTS OF COLUMBUS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SPAGHETTI DINNER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Wednesday, September 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5:00 to 7:00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Celebration Hall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25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46AD"/>
              </a:solidFill>
              <a:effectLst/>
              <a:latin typeface="Garamond Premr Pro" panose="020204020605060204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Cost $9.00 per adult, $5.00 per child $24.00 per family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 Premr Pro" panose="02020402060506020403" pitchFamily="18" charset="0"/>
              </a:rPr>
              <a:t>All you can eat pasta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63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46AD"/>
                </a:solidFill>
                <a:effectLst/>
                <a:latin typeface="Garamond Premr Pro" panose="02020402060506020403" pitchFamily="18" charset="0"/>
              </a:rPr>
              <a:t>50/50 Raffle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4EF38-0EDE-47DC-A8DD-3A5C067E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2094019" cy="1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6E19E5-4A9D-46E2-89F4-45C48A678998}"/>
              </a:ext>
            </a:extLst>
          </p:cNvPr>
          <p:cNvSpPr/>
          <p:nvPr/>
        </p:nvSpPr>
        <p:spPr>
          <a:xfrm>
            <a:off x="342900" y="381000"/>
            <a:ext cx="8458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400" dirty="0">
                <a:solidFill>
                  <a:srgbClr val="CE0000"/>
                </a:solidFill>
                <a:latin typeface="Times New Roman" panose="02020603050405020304" pitchFamily="18" charset="0"/>
              </a:rPr>
              <a:t>Christmas Festival Meeting</a:t>
            </a:r>
          </a:p>
          <a:p>
            <a:pPr algn="ctr"/>
            <a:endParaRPr lang="en-US" sz="3600" b="1" kern="1400" dirty="0">
              <a:solidFill>
                <a:srgbClr val="CE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kern="1400" dirty="0">
                <a:solidFill>
                  <a:srgbClr val="1E9366"/>
                </a:solidFill>
                <a:latin typeface="Times New Roman" panose="02020603050405020304" pitchFamily="18" charset="0"/>
              </a:rPr>
              <a:t>If you are a Booth Captain  </a:t>
            </a:r>
          </a:p>
          <a:p>
            <a:pPr algn="ctr"/>
            <a:r>
              <a:rPr lang="en-US" sz="4000" b="1" kern="1400" dirty="0">
                <a:solidFill>
                  <a:srgbClr val="1E9366"/>
                </a:solidFill>
                <a:latin typeface="Times New Roman" panose="02020603050405020304" pitchFamily="18" charset="0"/>
              </a:rPr>
              <a:t>or want more information, </a:t>
            </a:r>
          </a:p>
          <a:p>
            <a:pPr algn="ctr"/>
            <a:r>
              <a:rPr lang="en-US" sz="4000" b="1" kern="1400" dirty="0">
                <a:solidFill>
                  <a:srgbClr val="1E9366"/>
                </a:solidFill>
                <a:latin typeface="Times New Roman" panose="02020603050405020304" pitchFamily="18" charset="0"/>
              </a:rPr>
              <a:t>please join us</a:t>
            </a:r>
          </a:p>
          <a:p>
            <a:pPr algn="ctr"/>
            <a:endParaRPr lang="en-US" sz="3200" b="1" kern="1400" dirty="0">
              <a:solidFill>
                <a:srgbClr val="CE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400" b="1" kern="1400" dirty="0">
                <a:solidFill>
                  <a:srgbClr val="CE0000"/>
                </a:solidFill>
                <a:latin typeface="Times New Roman" panose="02020603050405020304" pitchFamily="18" charset="0"/>
              </a:rPr>
              <a:t>Wednesday, August 29</a:t>
            </a:r>
          </a:p>
          <a:p>
            <a:pPr algn="ctr"/>
            <a:r>
              <a:rPr lang="en-US" sz="4400" b="1" kern="1400" dirty="0">
                <a:solidFill>
                  <a:srgbClr val="CE0000"/>
                </a:solidFill>
                <a:latin typeface="Times New Roman" panose="02020603050405020304" pitchFamily="18" charset="0"/>
              </a:rPr>
              <a:t>7:00</a:t>
            </a:r>
          </a:p>
          <a:p>
            <a:pPr algn="ctr"/>
            <a:r>
              <a:rPr lang="en-US" sz="4400" b="1" kern="1400" dirty="0">
                <a:solidFill>
                  <a:srgbClr val="CE0000"/>
                </a:solidFill>
                <a:latin typeface="Times New Roman" panose="02020603050405020304" pitchFamily="18" charset="0"/>
              </a:rPr>
              <a:t>Celebration Hall</a:t>
            </a:r>
            <a:endParaRPr lang="en-US" sz="3600" b="1" kern="1400" dirty="0">
              <a:solidFill>
                <a:srgbClr val="CE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6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07E18-C7C5-4CC4-A7BE-C21D2D8C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78" y="2608971"/>
            <a:ext cx="73152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E9B30-EE02-4C60-92BC-05DB5A48FE28}"/>
              </a:ext>
            </a:extLst>
          </p:cNvPr>
          <p:cNvSpPr txBox="1"/>
          <p:nvPr/>
        </p:nvSpPr>
        <p:spPr>
          <a:xfrm>
            <a:off x="762000" y="4572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 need your help with our Christmas Village!</a:t>
            </a:r>
          </a:p>
          <a:p>
            <a:pPr algn="ctr"/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Do you love Christmastime? Are you crafty?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Do you have carpentry skills? 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Please join us  on  Wednesday at 7:00 PM in Celebration Hall and see how you can be part of the excitement! </a:t>
            </a:r>
          </a:p>
        </p:txBody>
      </p:sp>
    </p:spTree>
    <p:extLst>
      <p:ext uri="{BB962C8B-B14F-4D97-AF65-F5344CB8AC3E}">
        <p14:creationId xmlns:p14="http://schemas.microsoft.com/office/powerpoint/2010/main" val="278753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37103</TotalTime>
  <Words>320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Devanagari</vt:lpstr>
      <vt:lpstr>Arial</vt:lpstr>
      <vt:lpstr>Calibri</vt:lpstr>
      <vt:lpstr>Garamond</vt:lpstr>
      <vt:lpstr>Garamond Premr Pro</vt:lpstr>
      <vt:lpstr>Times New Roman</vt:lpstr>
      <vt:lpstr>Office Theme</vt:lpstr>
      <vt:lpstr>Announcement August 26,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Bulletin Announcements For August 28, 2016</dc:title>
  <dc:creator>Sharyn Garcia</dc:creator>
  <cp:lastModifiedBy>Jim Duemig</cp:lastModifiedBy>
  <cp:revision>689</cp:revision>
  <cp:lastPrinted>2018-08-01T16:01:00Z</cp:lastPrinted>
  <dcterms:created xsi:type="dcterms:W3CDTF">2016-08-23T18:16:01Z</dcterms:created>
  <dcterms:modified xsi:type="dcterms:W3CDTF">2018-08-22T19:12:54Z</dcterms:modified>
</cp:coreProperties>
</file>